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76" r:id="rId4"/>
    <p:sldId id="259" r:id="rId5"/>
    <p:sldId id="260" r:id="rId6"/>
    <p:sldId id="269" r:id="rId7"/>
    <p:sldId id="258" r:id="rId8"/>
    <p:sldId id="262" r:id="rId9"/>
    <p:sldId id="266" r:id="rId10"/>
    <p:sldId id="267" r:id="rId11"/>
    <p:sldId id="270" r:id="rId12"/>
    <p:sldId id="261" r:id="rId13"/>
    <p:sldId id="278" r:id="rId14"/>
    <p:sldId id="263" r:id="rId15"/>
    <p:sldId id="268" r:id="rId16"/>
    <p:sldId id="264" r:id="rId17"/>
    <p:sldId id="265" r:id="rId18"/>
    <p:sldId id="274" r:id="rId19"/>
    <p:sldId id="275" r:id="rId20"/>
    <p:sldId id="272" r:id="rId21"/>
    <p:sldId id="279" r:id="rId22"/>
    <p:sldId id="280" r:id="rId23"/>
    <p:sldId id="273" r:id="rId24"/>
    <p:sldId id="271" r:id="rId25"/>
    <p:sldId id="27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8A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2809" autoAdjust="0"/>
  </p:normalViewPr>
  <p:slideViewPr>
    <p:cSldViewPr snapToGrid="0">
      <p:cViewPr varScale="1">
        <p:scale>
          <a:sx n="91" d="100"/>
          <a:sy n="91" d="100"/>
        </p:scale>
        <p:origin x="62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D34532-501E-40E4-883B-2AC0B8AC8BFF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A097D4-A7EF-42DB-969F-CD279C572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11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people have friends or family with epilepsy?</a:t>
            </a:r>
          </a:p>
          <a:p>
            <a:endParaRPr lang="en-US" dirty="0"/>
          </a:p>
          <a:p>
            <a:r>
              <a:rPr lang="en-US" dirty="0"/>
              <a:t>This is sort of a note-to-self because I’ve been presenting a lot of human </a:t>
            </a:r>
            <a:r>
              <a:rPr lang="en-US" dirty="0" err="1"/>
              <a:t>ieeg</a:t>
            </a:r>
            <a:r>
              <a:rPr lang="en-US" dirty="0"/>
              <a:t> papers</a:t>
            </a:r>
          </a:p>
          <a:p>
            <a:endParaRPr lang="en-US" dirty="0"/>
          </a:p>
          <a:p>
            <a:r>
              <a:rPr lang="en-US" dirty="0"/>
              <a:t>These guys are good sports, and the contribution they make to science is much larger than whatever might gain personally.</a:t>
            </a:r>
          </a:p>
          <a:p>
            <a:endParaRPr lang="en-US" dirty="0"/>
          </a:p>
          <a:p>
            <a:r>
              <a:rPr lang="en-US" dirty="0"/>
              <a:t>Human Neuroscience is built on the investigation of participants with </a:t>
            </a:r>
            <a:r>
              <a:rPr lang="en-US" dirty="0" err="1"/>
              <a:t>neuropathologies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097D4-A7EF-42DB-969F-CD279C57213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9701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 dot is an electrode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temporal consistency was spatially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correlated (two-sided linear mixed-effect model,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β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0.75,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16, 95% CI 0.25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1.24,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0.006) between real-world and imagined navigation. The electrodes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showing higher consistency in theta dynamics during real-world navigation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also demonstrated comparable consistency during imagined navigation,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suggesting the presence of analogous anatomical regions engaged in both types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navigation.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097D4-A7EF-42DB-969F-CD279C57213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970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Building upon the knowledge that hippocampal neuronal dynamics can be internally generated10–13, we investigated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whether MTL oscillatory dynamics exhibit similarities during real-world and imagined navigation.”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097D4-A7EF-42DB-969F-CD279C57213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09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Recording sites were not the same across all participants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P2 couldn’t learn the route as trained, so the researchers let them use their own route. We still see a theta bump at the extra turn they took on the ‘right’ route.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097D4-A7EF-42DB-969F-CD279C57213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78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CDB77-46B8-C8F1-3FF7-D12CCD04C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9500F2-1F58-E02A-E67E-8DEE29009A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05D55D-79CB-DA6D-14ED-F8359E91A5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Recording sites were not the same across all participants, but it’s interesting that p4 had a pronounced and acute bout and performance was also excellent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0E119-78C8-8096-AAF9-8435B94933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097D4-A7EF-42DB-969F-CD279C57213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3053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Zheng, J. et al. Theta phase precession supports memory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formation and retrieval of naturalistic experience in humans.</a:t>
            </a:r>
          </a:p>
          <a:p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Nat. Hum. 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Behav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097D4-A7EF-42DB-969F-CD279C57213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162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89B99-171A-8BD6-3B5F-5026D8DD7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47347D-DDA6-B09B-F205-8CA6D4571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C30BD2-3FAA-E4B6-853E-CA9E1825E5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Zheng, J. et al. Theta phase precession supports memory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formation and retrieval of naturalistic experience in humans.</a:t>
            </a:r>
          </a:p>
          <a:p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Nat. Hum. 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Behav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05B56-434E-6785-7CCE-33C679848F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097D4-A7EF-42DB-969F-CD279C57213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7857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E1192-6C1A-B02A-77B9-0A5A2B605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274A0C-9826-DE2C-DB38-3951C24E30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28E4D2-890C-AA5A-A083-5390C4E04D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Zheng, J. et al. Theta phase precession supports memory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formation and retrieval of naturalistic experience in humans.</a:t>
            </a:r>
          </a:p>
          <a:p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Nat. Hum. 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Behav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36DC0-1E21-0432-38DB-44EE1E7E5E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097D4-A7EF-42DB-969F-CD279C57213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1974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AAF01-6198-4F4A-EEF9-5DE56E8AC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16C411-0051-5AC4-9681-F47C418209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5B11CF-9276-4AF5-7899-D6CD5CDBED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temporal consistency was spatially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correlated (two-sided linear mixed-effect model,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β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0.75,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16, 95% CI 0.25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1.24,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0.006) between real-world and imagined navigation. The electrodes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showing higher consistency in theta dynamics during real-world navigation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also demonstrated comparable consistency during imagined navigation,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suggesting the presence of analogous anatomical regions engaged in both types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navigation.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FFA98-823B-CF4E-431D-525A7B1882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097D4-A7EF-42DB-969F-CD279C57213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398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FC1CD-FE9D-2384-E34B-EB2E2F5AD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8C2A2F-7126-2662-87D8-E8F5470F55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4071ED-FF32-3DCD-1DB8-B249469DD8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temporal consistency was spatially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correlated (two-sided linear mixed-effect model,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β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0.75,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16, 95% CI 0.25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1.24,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0.006) between real-world and imagined navigation. The electrodes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showing higher consistency in theta dynamics during real-world navigation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also demonstrated comparable consistency during imagined navigation,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suggesting the presence of analogous anatomical regions engaged in both types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navigation.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D6897-7426-97E4-BCFC-6292AABC11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097D4-A7EF-42DB-969F-CD279C57213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3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C64CC-2E57-57A2-681C-6572FC3F0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DA2C2F-DE65-5B4F-8B6D-E5AAE9510C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01277D-3307-957B-4EDA-8C012DC89B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A8713-02E2-7752-9617-534248EA9D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097D4-A7EF-42DB-969F-CD279C5721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784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point is that in this paper, we are not just looking at bulk population activity, but at temporally structured activity that is well-established in rodent navigation literature.</a:t>
            </a:r>
          </a:p>
          <a:p>
            <a:r>
              <a:rPr lang="en-US" dirty="0"/>
              <a:t>We get into the beta range during the bouts, fwiw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097D4-A7EF-42DB-969F-CD279C5721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0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 distinct spatial trajectories, left and right turns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Since the angles and locations of turns 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routes were not visible during real-world navigation, participants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had to learn and remember the walking patterns, with turns serving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critical retrieval points.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097D4-A7EF-42DB-969F-CD279C57213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604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Group lines illustrate the average walking routes of each individual participant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Subplots show 24 trials for each participant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P2 couldn’t learn the route as trained, so the researchers let them use their own route.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097D4-A7EF-42DB-969F-CD279C57213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027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Behavior-dependence of hippocampal LFP activity. Top, LFP recorded from symmetric locations of the left (LH) and right (RH) dorsal CA1 str.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radiatum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during locomotion—immobility transition. Note regular theta waves during locomotion and large amplitude, bilaterally synchronous negative waves (sharp waves, SPW) during immobility. Below, SPWs recorded from str.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radiatum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(red) and ripple recorded from the CA1 pyramidal layer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097D4-A7EF-42DB-969F-CD279C57213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61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Time–frequency plots of exemplary hippocampal activity averaged across trials reveal task related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temporally organized theta oscillations during both left (top) and right walks (bottom).</a:t>
            </a: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Theta activity (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-scored) within the left anterior hippocampus</a:t>
            </a:r>
          </a:p>
          <a:p>
            <a:r>
              <a:rPr lang="en-US" sz="1200" b="1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d,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Average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time–frequency (TF) activity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alignedwith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all turns confirms the engagement and the temporal relationship of theta activity preceding turns (time = 0).</a:t>
            </a: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mean theta activity ― standard error juxtaposed with the speed and angular velocity of the hips, averaged across the group and aligned to turns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^theta power peaks *prior* to the initiation of the turn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097D4-A7EF-42DB-969F-CD279C57213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519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After participants learned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towalk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routes as instructed, the prevalence of theta bouts preceding turns was significantly higher than during the learning phase p=0.02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 was an attention check, in which participants reported their position relative to previously learned landmarks following an auditory cue.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097D4-A7EF-42DB-969F-CD279C57213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727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a, </a:t>
            </a:r>
            <a:r>
              <a:rPr lang="en-US" b="0" dirty="0"/>
              <a:t>theta activity for real-world trials, averaged across the group and superimposed on the mean path of the group.</a:t>
            </a:r>
          </a:p>
          <a:p>
            <a:r>
              <a:rPr lang="en-US" b="1" dirty="0"/>
              <a:t>b</a:t>
            </a:r>
            <a:r>
              <a:rPr lang="en-US" b="0" dirty="0"/>
              <a:t>, to assess temporal consistency, data were randomly shuffled and divided into two groups A and B, which we then correlated with each other. </a:t>
            </a:r>
          </a:p>
          <a:p>
            <a:r>
              <a:rPr lang="en-US" b="0" dirty="0"/>
              <a:t>Data in the example shows all the trials from one condition, on one electrode.</a:t>
            </a:r>
          </a:p>
          <a:p>
            <a:r>
              <a:rPr lang="en-US" b="1" dirty="0"/>
              <a:t>C, </a:t>
            </a:r>
            <a:r>
              <a:rPr lang="en-US" b="0" dirty="0"/>
              <a:t>averaged theta activity from imagined trials superimposed on the group avg path.</a:t>
            </a:r>
          </a:p>
          <a:p>
            <a:r>
              <a:rPr lang="en-US" b="1" dirty="0"/>
              <a:t>D</a:t>
            </a:r>
            <a:r>
              <a:rPr lang="en-US" b="0" dirty="0"/>
              <a:t>, temporal consistency values for each channel, each condition. Consistency is significantly higher for imagined than control (treadmill) trials. And higher for real-world than imagined.</a:t>
            </a:r>
          </a:p>
          <a:p>
            <a:r>
              <a:rPr lang="en-US" b="1" dirty="0"/>
              <a:t>E,</a:t>
            </a:r>
            <a:r>
              <a:rPr lang="en-US" b="0" dirty="0"/>
              <a:t> electrodes with high temporal consistency for real trials also showed high temporal consistency for imagined trials. Red dots are anterior </a:t>
            </a:r>
            <a:r>
              <a:rPr lang="en-US" b="0" dirty="0" err="1"/>
              <a:t>hc</a:t>
            </a:r>
            <a:r>
              <a:rPr lang="en-US" b="0" dirty="0"/>
              <a:t> (advance slide)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A097D4-A7EF-42DB-969F-CD279C57213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365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6027-347D-F664-6AB9-4A7F88484F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842749-1898-A07C-8C24-16AE55EC2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566AA-92E2-FBBD-FAB2-0C1306534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36453-AFC1-461D-BBEF-E091A7E51E0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0E913-1CAA-CA19-EAA6-E064AEE10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EE9ACB-92F5-EFC4-9491-B4188CB98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CCE0D-1CC7-4EEF-AFF3-59A8547D5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51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7ED3D-6B98-B3C6-771D-95E94847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CFB662-8677-F95F-B3B1-BB14B33019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EC52C-7989-4815-2608-E003E5EB0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36453-AFC1-461D-BBEF-E091A7E51E0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A645A-0620-B4F8-155F-E0B6B3203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D07D5-0805-916D-A773-7F578C26A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CCE0D-1CC7-4EEF-AFF3-59A8547D5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739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693291-E42B-F603-E7DA-6F53B65365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81F4F1-3FE5-4368-732F-5D21E0F3BE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1A98F-6953-3546-1BA0-BBC83EA1C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36453-AFC1-461D-BBEF-E091A7E51E0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1EE45-1406-7EFB-2640-FB4ADF553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381C7-9C73-9EA6-0EFE-42AF9C336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CCE0D-1CC7-4EEF-AFF3-59A8547D5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79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7FD6E-AB1C-9F74-82DD-1DCC05E6E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29C82-95BE-73B4-6EDD-737C6EEC8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2B49A-DE20-976D-A2FE-11B415C87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36453-AFC1-461D-BBEF-E091A7E51E0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3CB0B-77F2-7F62-3970-699B1FA4A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6CE28-3FD4-A182-F046-935C639D5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CCE0D-1CC7-4EEF-AFF3-59A8547D5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659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FB1FE-ACEC-A9AC-79D1-D453B241A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0FAF95-2E68-FEEE-5297-21044DB1D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EDBF8-0E1C-D867-5A31-DAA2A1C09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36453-AFC1-461D-BBEF-E091A7E51E0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640ED-5238-A804-29AF-78CD8685C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4BA43-D388-F468-8B06-E7DCA53BF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CCE0D-1CC7-4EEF-AFF3-59A8547D5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006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2E6DF-3B6E-E1E1-610D-0AB5135DC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72360-0F30-D72E-4019-513BCAE982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0A0F4C-6765-A54D-6905-1406B35C82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1CD0B-587D-DBF3-FD5A-D743A6BDD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36453-AFC1-461D-BBEF-E091A7E51E0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FD2178-E65C-7297-07CE-74159C301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ED17E9-6027-EC25-0E71-32E522714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CCE0D-1CC7-4EEF-AFF3-59A8547D5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42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15CCD-4F3F-A0B7-94B7-064EBE775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F640C-6E73-F2BC-0E11-2503471D51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62B1E6-1B31-CA70-08D6-F446BE9C04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165043-6CB5-3DD2-0E56-030C1342AF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3403E4-1B2D-5848-F333-99CF7C0D92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723406-7848-0B0F-136C-9EACDBC29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36453-AFC1-461D-BBEF-E091A7E51E0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444825-E6C2-4593-2F13-3974B949D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D25E09-A4F7-1EE9-FEC6-4257565BF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CCE0D-1CC7-4EEF-AFF3-59A8547D5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590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52F98-72A1-1696-5613-6773A5CC1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194E31-E55C-1096-8DEE-06BD516B6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36453-AFC1-461D-BBEF-E091A7E51E0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A0917-30FD-BAAC-6980-52308AD67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72CF09-8556-66D2-357C-8EAAC5DDA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CCE0D-1CC7-4EEF-AFF3-59A8547D5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999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8CF8AB-7202-CB7E-5D32-4C0F50CBA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36453-AFC1-461D-BBEF-E091A7E51E0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85B74A-AFCC-00AD-4E0A-7C89B03A8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5B705-A6C2-87F2-F89E-FC694BF1C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CCE0D-1CC7-4EEF-AFF3-59A8547D5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43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53806-6377-1B7F-E379-4F6A1751A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CE657-7C68-5203-38D8-1932DDB7C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54AA2A-030A-7BD0-686D-F526300D8A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3E2D48-D89D-4D38-AA64-B33521B88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36453-AFC1-461D-BBEF-E091A7E51E0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C65B85-FC43-0F27-1A60-2C82A1F16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119BE1-D4CF-F6A3-1F14-385994515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CCE0D-1CC7-4EEF-AFF3-59A8547D5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635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77F6-D92B-6E12-8700-D3AE8748F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A23C62-3F95-12F2-9461-5E34F87955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E236E-F1B8-C836-52C8-C5707038ED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84D37F-9F5F-0355-BDE2-AA5B9C994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36453-AFC1-461D-BBEF-E091A7E51E0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E88E44-1F95-0EB8-4571-216F05614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621D22-4D18-E533-F78D-80A7AF491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CCE0D-1CC7-4EEF-AFF3-59A8547D5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000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1CC546-32CC-683F-905D-7D8D78521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E8639-4A10-7FF3-4425-621AFE81DD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08B81-0A04-7EA5-9319-79B3E99392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336453-AFC1-461D-BBEF-E091A7E51E07}" type="datetimeFigureOut">
              <a:rPr lang="en-US" smtClean="0"/>
              <a:t>1/28/2026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FB0EC-ECCF-99E5-7C03-D8E4CDE7FC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DD766D-9BC6-D9D1-001A-A67F1EA303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CCCE0D-1CC7-4EEF-AFF3-59A8547D5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51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FD7CC-FAB4-053B-D75B-93FA95BEC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5396" y="1214438"/>
            <a:ext cx="8141208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Human neural dynamics of real-world and imagined navigation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3CF416-427F-F5FC-CDEA-4EC7924E88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>
              <a:solidFill>
                <a:schemeClr val="bg2">
                  <a:lumMod val="50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Seeber et al. 2025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Nature Human Behavior</a:t>
            </a:r>
          </a:p>
        </p:txBody>
      </p:sp>
    </p:spTree>
    <p:extLst>
      <p:ext uri="{BB962C8B-B14F-4D97-AF65-F5344CB8AC3E}">
        <p14:creationId xmlns:p14="http://schemas.microsoft.com/office/powerpoint/2010/main" val="253333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3265F-35D2-2A67-C2B7-C12233177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EE58ECDA-53B6-331F-3DCA-B1F4C10E033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89172"/>
            <a:ext cx="10163364" cy="62226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8B26E2-B485-2B56-9729-B9811590C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64"/>
            <a:ext cx="10515600" cy="89674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Walks</a:t>
            </a:r>
          </a:p>
        </p:txBody>
      </p:sp>
    </p:spTree>
    <p:extLst>
      <p:ext uri="{BB962C8B-B14F-4D97-AF65-F5344CB8AC3E}">
        <p14:creationId xmlns:p14="http://schemas.microsoft.com/office/powerpoint/2010/main" val="261011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08EE0-F5D9-39E2-D99F-6775FA4FD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F0415-693A-AD68-2BE2-178BCCF09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64"/>
            <a:ext cx="10515600" cy="89674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Theta In Rodents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93BF1BB-A193-1974-D5F3-3274CEC636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633"/>
          <a:stretch>
            <a:fillRect/>
          </a:stretch>
        </p:blipFill>
        <p:spPr bwMode="auto">
          <a:xfrm>
            <a:off x="2643352" y="1857475"/>
            <a:ext cx="7073462" cy="31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CA6DBE7-28B2-D0FB-4C3A-A7C2D43B1095}"/>
              </a:ext>
            </a:extLst>
          </p:cNvPr>
          <p:cNvSpPr/>
          <p:nvPr/>
        </p:nvSpPr>
        <p:spPr>
          <a:xfrm>
            <a:off x="6905296" y="3657601"/>
            <a:ext cx="3468414" cy="2154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7A97A3-2E8E-789A-E865-E97AC82EA0BB}"/>
              </a:ext>
            </a:extLst>
          </p:cNvPr>
          <p:cNvSpPr txBox="1"/>
          <p:nvPr/>
        </p:nvSpPr>
        <p:spPr>
          <a:xfrm>
            <a:off x="9606455" y="6347512"/>
            <a:ext cx="2375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Buzsáki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 et al. (1992)</a:t>
            </a:r>
          </a:p>
        </p:txBody>
      </p:sp>
    </p:spTree>
    <p:extLst>
      <p:ext uri="{BB962C8B-B14F-4D97-AF65-F5344CB8AC3E}">
        <p14:creationId xmlns:p14="http://schemas.microsoft.com/office/powerpoint/2010/main" val="255629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F4FE2-594F-1152-4E1B-4BAF77DF3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3FA02-41B4-3ABE-6240-51A3A8715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64"/>
            <a:ext cx="10515600" cy="89674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Theta Bouts Precede Turns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8ED68F2-AEB4-FE1D-9F87-2A47F5CA9C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9953" y="859802"/>
            <a:ext cx="8672093" cy="5998198"/>
          </a:xfrm>
        </p:spPr>
      </p:pic>
    </p:spTree>
    <p:extLst>
      <p:ext uri="{BB962C8B-B14F-4D97-AF65-F5344CB8AC3E}">
        <p14:creationId xmlns:p14="http://schemas.microsoft.com/office/powerpoint/2010/main" val="19583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3F1BC0-C7AF-BA42-43CB-6F192250B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re-encoded">
            <a:hlinkClick r:id="" action="ppaction://media"/>
            <a:extLst>
              <a:ext uri="{FF2B5EF4-FFF2-40B4-BE49-F238E27FC236}">
                <a16:creationId xmlns:a16="http://schemas.microsoft.com/office/drawing/2014/main" id="{E8697212-E89B-F94B-B586-F1904F1D02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2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0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814D3-B4EB-16AE-D9BF-9B7525DED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2D488-A8E2-E90F-9DB9-79811E930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64"/>
            <a:ext cx="10515600" cy="89674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Real-World and Imagined Theta Activity is Correlated</a:t>
            </a:r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B61013A5-787C-7F8D-9853-6E1F3DACE7D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7230" y="914667"/>
            <a:ext cx="9371428" cy="569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6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EE3EC-160C-EDA3-67F9-C2D16A18E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CAF5C871-B1F4-60AF-2F74-8FF1C0F957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47230" y="914667"/>
            <a:ext cx="9371428" cy="56905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0AD1F4-E462-FAC6-C032-5AA9C4DC2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64"/>
            <a:ext cx="10515600" cy="89674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Real-World and Imagined Theta Activity is Correlated</a:t>
            </a:r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DAFED365-4A3B-9E5D-5E79-BA6024FE0CD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12" t="50189"/>
          <a:stretch>
            <a:fillRect/>
          </a:stretch>
        </p:blipFill>
        <p:spPr>
          <a:xfrm>
            <a:off x="7258638" y="3770721"/>
            <a:ext cx="3560019" cy="283448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1E839F5-AC4E-0ABA-0295-11F5A19FD3C6}"/>
              </a:ext>
            </a:extLst>
          </p:cNvPr>
          <p:cNvSpPr txBox="1"/>
          <p:nvPr/>
        </p:nvSpPr>
        <p:spPr>
          <a:xfrm>
            <a:off x="10377180" y="4019284"/>
            <a:ext cx="1383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Anterior HC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690F06-99B0-5D92-04FC-33432E60D426}"/>
              </a:ext>
            </a:extLst>
          </p:cNvPr>
          <p:cNvSpPr txBox="1"/>
          <p:nvPr/>
        </p:nvSpPr>
        <p:spPr>
          <a:xfrm>
            <a:off x="10377180" y="4404898"/>
            <a:ext cx="1383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48655B-C42C-19A3-12A0-9EEA4499F5CB}"/>
              </a:ext>
            </a:extLst>
          </p:cNvPr>
          <p:cNvSpPr/>
          <p:nvPr/>
        </p:nvSpPr>
        <p:spPr>
          <a:xfrm>
            <a:off x="10306313" y="4168515"/>
            <a:ext cx="70867" cy="70868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5226D03-1AC3-5AC4-5E5C-0D62E08BCD28}"/>
              </a:ext>
            </a:extLst>
          </p:cNvPr>
          <p:cNvSpPr/>
          <p:nvPr/>
        </p:nvSpPr>
        <p:spPr>
          <a:xfrm>
            <a:off x="10306312" y="4555728"/>
            <a:ext cx="70867" cy="70868"/>
          </a:xfrm>
          <a:prstGeom prst="ellipse">
            <a:avLst/>
          </a:prstGeom>
          <a:solidFill>
            <a:schemeClr val="bg1"/>
          </a:solidFill>
          <a:ln>
            <a:solidFill>
              <a:srgbClr val="2F8AC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61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814F1-05B6-434D-471A-218B693B2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5D393-7212-D3A5-2FDE-4C4AF8DF1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64"/>
            <a:ext cx="10515600" cy="89674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Relative Position Can Be Recovered From Neural Dynamics</a:t>
            </a:r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49D9173C-6642-B15D-B7FF-95D7C4EBD0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25836" y="951612"/>
            <a:ext cx="9476460" cy="555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6DC97-E2AC-206B-8790-5DEC92667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E6C77-5125-E908-5581-4CA1B6EEE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64"/>
            <a:ext cx="10515600" cy="89674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Relative Position Can Be Recovered From Neural Dynamics</a:t>
            </a:r>
          </a:p>
        </p:txBody>
      </p:sp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99814FD2-AD4F-AA14-3CF5-EA62ACC9E82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1945" y="955739"/>
            <a:ext cx="9476460" cy="535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3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F1A49-2FEE-DE5B-9526-ADE0C511C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2A4CD-52A0-8EBB-4253-0BDB0592B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64"/>
            <a:ext cx="10515600" cy="89674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Supplementary Figures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1FA1561-5E31-5658-0464-E5555A26E4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7671" y="794924"/>
            <a:ext cx="9315736" cy="570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67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0CD3C-C39F-0A22-68CD-576966543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30327-963C-16B6-431B-95EC06948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64"/>
            <a:ext cx="10515600" cy="89674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Supplementary Figures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A9C412-8E23-5D39-09F1-30BE3DFC9CE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272" y="1953292"/>
            <a:ext cx="11767456" cy="295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9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55401-6A77-F7E0-5A12-6F3C46431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C861D-00BF-2B0D-D820-9234A85F5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17469" cy="4351338"/>
          </a:xfrm>
        </p:spPr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5 participants</a:t>
            </a:r>
          </a:p>
          <a:p>
            <a:pPr lvl="1"/>
            <a:r>
              <a:rPr lang="en-US" dirty="0">
                <a:latin typeface="Bahnschrift" panose="020B0502040204020203" pitchFamily="34" charset="0"/>
              </a:rPr>
              <a:t>Epilepsy patients with chronic/mobile </a:t>
            </a:r>
            <a:r>
              <a:rPr lang="en-US" dirty="0" err="1">
                <a:latin typeface="Bahnschrift" panose="020B0502040204020203" pitchFamily="34" charset="0"/>
              </a:rPr>
              <a:t>iEEG</a:t>
            </a:r>
            <a:r>
              <a:rPr lang="en-US" dirty="0">
                <a:latin typeface="Bahnschrift" panose="020B0502040204020203" pitchFamily="34" charset="0"/>
              </a:rPr>
              <a:t> implants.</a:t>
            </a:r>
          </a:p>
          <a:p>
            <a:pPr lvl="1"/>
            <a:r>
              <a:rPr lang="en-US" dirty="0">
                <a:latin typeface="Bahnschrift" panose="020B0502040204020203" pitchFamily="34" charset="0"/>
              </a:rPr>
              <a:t>Responsive Neurostimulation Device (</a:t>
            </a:r>
            <a:r>
              <a:rPr lang="en-US" dirty="0" err="1">
                <a:latin typeface="Bahnschrift" panose="020B0502040204020203" pitchFamily="34" charset="0"/>
              </a:rPr>
              <a:t>NeuroPace</a:t>
            </a:r>
            <a:r>
              <a:rPr lang="en-US" dirty="0">
                <a:latin typeface="Bahnschrift" panose="020B0502040204020203" pitchFamily="34" charset="0"/>
              </a:rPr>
              <a:t>)</a:t>
            </a:r>
          </a:p>
          <a:p>
            <a:r>
              <a:rPr lang="en-US" dirty="0">
                <a:latin typeface="Bahnschrift" panose="020B0502040204020203" pitchFamily="34" charset="0"/>
              </a:rPr>
              <a:t>Participants memorized a real-world navigational task.</a:t>
            </a:r>
          </a:p>
          <a:p>
            <a:r>
              <a:rPr lang="en-US" dirty="0">
                <a:latin typeface="Bahnschrift" panose="020B0502040204020203" pitchFamily="34" charset="0"/>
              </a:rPr>
              <a:t>After memorizing the task, they also </a:t>
            </a:r>
            <a:r>
              <a:rPr lang="en-US" i="1" dirty="0">
                <a:latin typeface="Bahnschrift" panose="020B0502040204020203" pitchFamily="34" charset="0"/>
              </a:rPr>
              <a:t>imagined</a:t>
            </a:r>
            <a:r>
              <a:rPr lang="en-US" dirty="0">
                <a:latin typeface="Bahnschrift" panose="020B0502040204020203" pitchFamily="34" charset="0"/>
              </a:rPr>
              <a:t> the task.</a:t>
            </a:r>
          </a:p>
        </p:txBody>
      </p:sp>
    </p:spTree>
    <p:extLst>
      <p:ext uri="{BB962C8B-B14F-4D97-AF65-F5344CB8AC3E}">
        <p14:creationId xmlns:p14="http://schemas.microsoft.com/office/powerpoint/2010/main" val="37207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52B3C-A5A8-8A52-50CF-B03DC4D36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C1C14-FC88-C75A-D27E-03322E9DD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47F83-EC07-FF8D-6A88-2F2CE3BBA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“Our findings highlight the role of transient theta oscillations in partitioning complex navigational routes and episodes into discrete segments, showing a striking similarity in real-world and imagined navigation.”</a:t>
            </a:r>
          </a:p>
        </p:txBody>
      </p:sp>
    </p:spTree>
    <p:extLst>
      <p:ext uri="{BB962C8B-B14F-4D97-AF65-F5344CB8AC3E}">
        <p14:creationId xmlns:p14="http://schemas.microsoft.com/office/powerpoint/2010/main" val="201037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78380-D299-24EA-3915-016861C28D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17EA5-AC45-BEAE-B10E-8AF42F17C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944EC-E8C9-7EE9-F5C1-0554C4142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“These findings resonate with studies on event boundaries delineating ongoing experiences.”</a:t>
            </a:r>
          </a:p>
        </p:txBody>
      </p:sp>
    </p:spTree>
    <p:extLst>
      <p:ext uri="{BB962C8B-B14F-4D97-AF65-F5344CB8AC3E}">
        <p14:creationId xmlns:p14="http://schemas.microsoft.com/office/powerpoint/2010/main" val="2673764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FAD74-A5BA-3CD4-8355-1BCDCF378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98BD2-90B8-F5E6-1F65-05B806D89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719C2-34CF-0E3C-CB07-E4CF74AB2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Bahnschrift" panose="020B0502040204020203" pitchFamily="34" charset="0"/>
              </a:rPr>
              <a:t>“Theta bouts preceding turns also complement prior findings of theta bouts occurring after cognitive boundaries during movie watching.</a:t>
            </a:r>
            <a:r>
              <a:rPr lang="en-US" baseline="30000" dirty="0">
                <a:latin typeface="Bahnschrift" panose="020B0502040204020203" pitchFamily="34" charset="0"/>
              </a:rPr>
              <a:t>1</a:t>
            </a:r>
            <a:r>
              <a:rPr lang="en-US" dirty="0">
                <a:latin typeface="Bahnschrift" panose="020B0502040204020203" pitchFamily="34" charset="0"/>
              </a:rPr>
              <a:t>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1C1207-4045-CE2E-27A8-A8519438B2CF}"/>
              </a:ext>
            </a:extLst>
          </p:cNvPr>
          <p:cNvSpPr txBox="1"/>
          <p:nvPr/>
        </p:nvSpPr>
        <p:spPr>
          <a:xfrm>
            <a:off x="9606455" y="6347512"/>
            <a:ext cx="2375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1. Zheng et al. (2024)</a:t>
            </a:r>
          </a:p>
        </p:txBody>
      </p:sp>
    </p:spTree>
    <p:extLst>
      <p:ext uri="{BB962C8B-B14F-4D97-AF65-F5344CB8AC3E}">
        <p14:creationId xmlns:p14="http://schemas.microsoft.com/office/powerpoint/2010/main" val="1389704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79598-2619-DD78-711B-E72E33284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AAEF3-291F-A43E-AB29-2CC4E0BB5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4480D-87AA-B1A5-E713-12CA4B309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91041" cy="4351338"/>
          </a:xfrm>
        </p:spPr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Are oscillatory dynamics relevant to cog-neuro memory research?</a:t>
            </a:r>
          </a:p>
          <a:p>
            <a:r>
              <a:rPr lang="en-US" dirty="0">
                <a:latin typeface="Bahnschrift" panose="020B0502040204020203" pitchFamily="34" charset="0"/>
              </a:rPr>
              <a:t>If temporal dynamics are unclear in the data, is that a roadblock?</a:t>
            </a:r>
          </a:p>
          <a:p>
            <a:r>
              <a:rPr lang="en-US" dirty="0">
                <a:latin typeface="Bahnschrift" panose="020B0502040204020203" pitchFamily="34" charset="0"/>
              </a:rPr>
              <a:t>Can pattern dissimilarity and related analyses recover information related to temporal dynamics?</a:t>
            </a:r>
          </a:p>
        </p:txBody>
      </p:sp>
    </p:spTree>
    <p:extLst>
      <p:ext uri="{BB962C8B-B14F-4D97-AF65-F5344CB8AC3E}">
        <p14:creationId xmlns:p14="http://schemas.microsoft.com/office/powerpoint/2010/main" val="405834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24918-9455-0A01-3AC6-42C359F15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BE7EB-7144-58C0-506E-63A91E032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64"/>
            <a:ext cx="10515600" cy="89674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Possible Futures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F83BC6-54B5-D170-A8F5-DE00FC806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072" y="1759615"/>
            <a:ext cx="8993318" cy="33387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5822E6-6C7E-900D-A16D-9B1CAE2ABA4F}"/>
              </a:ext>
            </a:extLst>
          </p:cNvPr>
          <p:cNvSpPr txBox="1"/>
          <p:nvPr/>
        </p:nvSpPr>
        <p:spPr>
          <a:xfrm>
            <a:off x="9606455" y="6347512"/>
            <a:ext cx="2375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Kay et al. (2020)</a:t>
            </a:r>
          </a:p>
        </p:txBody>
      </p:sp>
    </p:spTree>
    <p:extLst>
      <p:ext uri="{BB962C8B-B14F-4D97-AF65-F5344CB8AC3E}">
        <p14:creationId xmlns:p14="http://schemas.microsoft.com/office/powerpoint/2010/main" val="384691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544B0-9B68-8BA3-C155-80626F3A1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B0317-0A8B-CBB0-7666-0978A063C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64"/>
            <a:ext cx="10515600" cy="89674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Sharp Wave Ripples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4D6F208-29AB-20AF-BA8E-12C335FCD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54"/>
          <a:stretch>
            <a:fillRect/>
          </a:stretch>
        </p:blipFill>
        <p:spPr bwMode="auto">
          <a:xfrm>
            <a:off x="1439762" y="1336620"/>
            <a:ext cx="9312476" cy="418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689EA6-22D2-F5C6-20E2-B271D5850A9E}"/>
              </a:ext>
            </a:extLst>
          </p:cNvPr>
          <p:cNvSpPr txBox="1"/>
          <p:nvPr/>
        </p:nvSpPr>
        <p:spPr>
          <a:xfrm>
            <a:off x="9312166" y="6347512"/>
            <a:ext cx="26696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Diba &amp;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Buzsáki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 (2007)</a:t>
            </a:r>
          </a:p>
        </p:txBody>
      </p:sp>
    </p:spTree>
    <p:extLst>
      <p:ext uri="{BB962C8B-B14F-4D97-AF65-F5344CB8AC3E}">
        <p14:creationId xmlns:p14="http://schemas.microsoft.com/office/powerpoint/2010/main" val="137183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14CB0-1EFB-2099-1C90-DC4A0F9C1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C1CDB-01FC-55DC-5F07-81CB457C1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5BD8D-7070-AF80-CD11-1D658F22C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17469" cy="4351338"/>
          </a:xfrm>
        </p:spPr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Prior to navigational decision points, LFP in MTL showed bouts of increased power in the theta band.</a:t>
            </a:r>
          </a:p>
          <a:p>
            <a:r>
              <a:rPr lang="en-US" dirty="0">
                <a:latin typeface="Bahnschrift" panose="020B0502040204020203" pitchFamily="34" charset="0"/>
              </a:rPr>
              <a:t>Similar theta dynamics were also present in imagined trials.</a:t>
            </a:r>
          </a:p>
          <a:p>
            <a:r>
              <a:rPr lang="en-US" dirty="0">
                <a:latin typeface="Bahnschrift" panose="020B0502040204020203" pitchFamily="34" charset="0"/>
              </a:rPr>
              <a:t>Decoder models successfully reconstructed real-world and imagined positions.</a:t>
            </a:r>
          </a:p>
        </p:txBody>
      </p:sp>
    </p:spTree>
    <p:extLst>
      <p:ext uri="{BB962C8B-B14F-4D97-AF65-F5344CB8AC3E}">
        <p14:creationId xmlns:p14="http://schemas.microsoft.com/office/powerpoint/2010/main" val="322396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C49CA-3416-4559-03C5-FF240E574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784E4-4B02-5CA4-26BC-A9A01D4DB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PSA About Epilepsy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09154-69F4-7FBA-37F5-A8E83E042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Beneficence</a:t>
            </a:r>
          </a:p>
          <a:p>
            <a:pPr lvl="1"/>
            <a:r>
              <a:rPr lang="en-US" dirty="0">
                <a:latin typeface="Bahnschrift" panose="020B0502040204020203" pitchFamily="34" charset="0"/>
              </a:rPr>
              <a:t>Undergrads get educational experience and compensation.</a:t>
            </a:r>
          </a:p>
          <a:p>
            <a:pPr lvl="1"/>
            <a:r>
              <a:rPr lang="en-US" dirty="0">
                <a:latin typeface="Bahnschrift" panose="020B0502040204020203" pitchFamily="34" charset="0"/>
              </a:rPr>
              <a:t>Epilepsy patients get medical treatment and compensation.</a:t>
            </a:r>
          </a:p>
          <a:p>
            <a:r>
              <a:rPr lang="en-US" dirty="0">
                <a:latin typeface="Bahnschrift" panose="020B0502040204020203" pitchFamily="34" charset="0"/>
              </a:rPr>
              <a:t>But patients are also volunteers.</a:t>
            </a:r>
          </a:p>
          <a:p>
            <a:r>
              <a:rPr lang="en-US" dirty="0">
                <a:latin typeface="Bahnschrift" panose="020B0502040204020203" pitchFamily="34" charset="0"/>
              </a:rPr>
              <a:t>Incredibly important contributors to cognitive-neuroscience.</a:t>
            </a:r>
          </a:p>
        </p:txBody>
      </p:sp>
    </p:spTree>
    <p:extLst>
      <p:ext uri="{BB962C8B-B14F-4D97-AF65-F5344CB8AC3E}">
        <p14:creationId xmlns:p14="http://schemas.microsoft.com/office/powerpoint/2010/main" val="282368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07F26-FD1C-5DCE-E80F-D24929097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1EF90-784D-8B90-4535-EE2B472C8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64"/>
            <a:ext cx="10515600" cy="89674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Experiment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CAEF9C0-5879-2957-BD99-D04D31CAD2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844" y="896747"/>
            <a:ext cx="9354312" cy="5622188"/>
          </a:xfrm>
        </p:spPr>
      </p:pic>
    </p:spTree>
    <p:extLst>
      <p:ext uri="{BB962C8B-B14F-4D97-AF65-F5344CB8AC3E}">
        <p14:creationId xmlns:p14="http://schemas.microsoft.com/office/powerpoint/2010/main" val="4176949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4BE81-0107-0FC9-1A21-5377F5362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64A9C-16B6-89DB-55AC-40846E17F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16264"/>
            <a:ext cx="6077608" cy="2412736"/>
          </a:xfrm>
        </p:spPr>
        <p:txBody>
          <a:bodyPr>
            <a:normAutofit/>
          </a:bodyPr>
          <a:lstStyle/>
          <a:p>
            <a:r>
              <a:rPr lang="en-US" sz="2400" dirty="0"/>
              <a:t>Components of Local Field Potentials (LFP)</a:t>
            </a:r>
          </a:p>
          <a:p>
            <a:r>
              <a:rPr lang="en-US" sz="2400" dirty="0"/>
              <a:t>LFP represents bulk synaptic activity.</a:t>
            </a:r>
          </a:p>
          <a:p>
            <a:r>
              <a:rPr lang="en-US" sz="2400" dirty="0"/>
              <a:t>Frequency bands in LFP are associated with cognitive states and behavior.</a:t>
            </a:r>
          </a:p>
          <a:p>
            <a:pPr lvl="1"/>
            <a:r>
              <a:rPr lang="en-US" sz="2000" dirty="0"/>
              <a:t>Sleep, memory, locomotion, etc.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2892218-6135-EF17-D8B8-F3CDC8E86AB0}"/>
              </a:ext>
            </a:extLst>
          </p:cNvPr>
          <p:cNvSpPr txBox="1">
            <a:spLocks/>
          </p:cNvSpPr>
          <p:nvPr/>
        </p:nvSpPr>
        <p:spPr>
          <a:xfrm>
            <a:off x="838200" y="54864"/>
            <a:ext cx="10515600" cy="8967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Neural Oscillations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FE7C368-C414-A555-359E-D31E35886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2011"/>
              </p:ext>
            </p:extLst>
          </p:nvPr>
        </p:nvGraphicFramePr>
        <p:xfrm>
          <a:off x="838199" y="4148898"/>
          <a:ext cx="10515600" cy="237112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72695637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36317280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5869177"/>
                    </a:ext>
                  </a:extLst>
                </a:gridCol>
              </a:tblGrid>
              <a:tr h="3392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Frequency Band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Primary Association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Direction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212704"/>
                  </a:ext>
                </a:extLst>
              </a:tr>
              <a:tr h="5937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Gamma (&gt;30 Hz)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Sensory input, feedforward prediction 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Bottom-up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7549388"/>
                  </a:ext>
                </a:extLst>
              </a:tr>
              <a:tr h="5937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Alpha/Beta (8-30 Hz)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Top-down predictions, cognitive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Top-down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378415"/>
                  </a:ext>
                </a:extLst>
              </a:tr>
              <a:tr h="7252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Theta (4-12 Hz)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Memory, spatial navigation, internal sequences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Internal/integrative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511076"/>
                  </a:ext>
                </a:extLst>
              </a:tr>
            </a:tbl>
          </a:graphicData>
        </a:graphic>
      </p:graphicFrame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27B2709B-243C-CFC1-7073-2132CBFCE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919" y="264681"/>
            <a:ext cx="4259880" cy="365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99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7B988-F96C-F4B0-18AD-51A34E6AD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77B30-522B-3393-5FB2-8A7429D15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16264"/>
            <a:ext cx="5625663" cy="241273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Local Field Potentials (LFP)</a:t>
            </a:r>
          </a:p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LFP represents bulk synaptic activity</a:t>
            </a:r>
          </a:p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Frequency bands in LFP are associated with cognitive states and behavior</a:t>
            </a:r>
          </a:p>
          <a:p>
            <a:pPr lvl="1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Sleep, focus, memory, etc.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9EF86E1-C1CC-CFDE-DE66-2370AC5BE350}"/>
              </a:ext>
            </a:extLst>
          </p:cNvPr>
          <p:cNvSpPr txBox="1">
            <a:spLocks/>
          </p:cNvSpPr>
          <p:nvPr/>
        </p:nvSpPr>
        <p:spPr>
          <a:xfrm>
            <a:off x="838200" y="54864"/>
            <a:ext cx="10515600" cy="8967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Neural Oscillations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CDD9D6D-614C-AC11-ADE3-7B195FB33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046594"/>
              </p:ext>
            </p:extLst>
          </p:nvPr>
        </p:nvGraphicFramePr>
        <p:xfrm>
          <a:off x="838199" y="4148898"/>
          <a:ext cx="10515600" cy="237112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72695637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36317280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5869177"/>
                    </a:ext>
                  </a:extLst>
                </a:gridCol>
              </a:tblGrid>
              <a:tr h="3392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Frequency Band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Primary Association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Direction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212704"/>
                  </a:ext>
                </a:extLst>
              </a:tr>
              <a:tr h="5937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Gamma (&gt;30 Hz)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Sensory input, feedforward prediction errors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Bottom-up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7549388"/>
                  </a:ext>
                </a:extLst>
              </a:tr>
              <a:tr h="5937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Alpha/Beta (8-30 Hz)</a:t>
                      </a:r>
                      <a:endParaRPr lang="en-US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Top-down predictions, cognitive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Top-down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378415"/>
                  </a:ext>
                </a:extLst>
              </a:tr>
              <a:tr h="7252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Theta (4-12 Hz)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Memory, spatial navigation, internal sequences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Internal/integrative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1511076"/>
                  </a:ext>
                </a:extLst>
              </a:tr>
            </a:tbl>
          </a:graphicData>
        </a:graphic>
      </p:graphicFrame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856063DA-8497-D812-2AE0-21044389E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919" y="264681"/>
            <a:ext cx="4259880" cy="365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98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62D9F-2D71-3B89-3B12-1EC419009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75D02-1639-0D17-70F9-47F8CAE37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64"/>
            <a:ext cx="10515600" cy="89674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Navigation Tasks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CA7FD49-5ED1-E0B4-DA9B-5924961D5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1" b="47937"/>
          <a:stretch>
            <a:fillRect/>
          </a:stretch>
        </p:blipFill>
        <p:spPr>
          <a:xfrm>
            <a:off x="5714757" y="896747"/>
            <a:ext cx="5342174" cy="2927108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A5586-363C-860E-17AC-E533B684AA1A}"/>
              </a:ext>
            </a:extLst>
          </p:cNvPr>
          <p:cNvSpPr txBox="1">
            <a:spLocks/>
          </p:cNvSpPr>
          <p:nvPr/>
        </p:nvSpPr>
        <p:spPr>
          <a:xfrm>
            <a:off x="838200" y="1016264"/>
            <a:ext cx="45217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Participants learn route</a:t>
            </a:r>
          </a:p>
          <a:p>
            <a:pPr lvl="1"/>
            <a:r>
              <a:rPr lang="en-US" sz="2000" dirty="0"/>
              <a:t>Motion tracking feedback after each training walk</a:t>
            </a:r>
          </a:p>
          <a:p>
            <a:r>
              <a:rPr lang="en-US" sz="2400" dirty="0"/>
              <a:t>Walking trials (36)</a:t>
            </a:r>
            <a:endParaRPr lang="en-US" sz="2000" dirty="0"/>
          </a:p>
          <a:p>
            <a:r>
              <a:rPr lang="en-US" sz="2400" dirty="0"/>
              <a:t>Treadmill + imagined walk (48)</a:t>
            </a:r>
          </a:p>
          <a:p>
            <a:r>
              <a:rPr lang="en-US" sz="2400" dirty="0"/>
              <a:t>Control treadmill (24)</a:t>
            </a:r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252AE93C-303D-7EC0-8378-0259EE8521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9" r="61011" b="47936"/>
          <a:stretch>
            <a:fillRect/>
          </a:stretch>
        </p:blipFill>
        <p:spPr>
          <a:xfrm>
            <a:off x="5097461" y="4102057"/>
            <a:ext cx="3647142" cy="27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99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56F48-AE0A-AC03-8A19-8D5EB1993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DD433-6DEB-6F39-5500-FFDEBBF66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864"/>
            <a:ext cx="10515600" cy="89674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Learning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EE4742B-7CF0-2BBE-BF5B-2132BC9D8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736" y="204581"/>
            <a:ext cx="6410527" cy="6448838"/>
          </a:xfrm>
        </p:spPr>
      </p:pic>
    </p:spTree>
    <p:extLst>
      <p:ext uri="{BB962C8B-B14F-4D97-AF65-F5344CB8AC3E}">
        <p14:creationId xmlns:p14="http://schemas.microsoft.com/office/powerpoint/2010/main" val="358619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7393</TotalTime>
  <Words>1467</Words>
  <Application>Microsoft Office PowerPoint</Application>
  <PresentationFormat>Widescreen</PresentationFormat>
  <Paragraphs>177</Paragraphs>
  <Slides>25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Aptos</vt:lpstr>
      <vt:lpstr>Aptos Display</vt:lpstr>
      <vt:lpstr>Arial</vt:lpstr>
      <vt:lpstr>Bahnschrift</vt:lpstr>
      <vt:lpstr>Office Theme</vt:lpstr>
      <vt:lpstr>Human neural dynamics of real-world and imagined navigation</vt:lpstr>
      <vt:lpstr>Introduction</vt:lpstr>
      <vt:lpstr>Introduction</vt:lpstr>
      <vt:lpstr>PSA About Epilepsy</vt:lpstr>
      <vt:lpstr>Experiment</vt:lpstr>
      <vt:lpstr>PowerPoint Presentation</vt:lpstr>
      <vt:lpstr>PowerPoint Presentation</vt:lpstr>
      <vt:lpstr>Navigation Tasks</vt:lpstr>
      <vt:lpstr>Learning</vt:lpstr>
      <vt:lpstr>Walks</vt:lpstr>
      <vt:lpstr>Theta In Rodents</vt:lpstr>
      <vt:lpstr>Theta Bouts Precede Turns</vt:lpstr>
      <vt:lpstr>PowerPoint Presentation</vt:lpstr>
      <vt:lpstr>Real-World and Imagined Theta Activity is Correlated</vt:lpstr>
      <vt:lpstr>Real-World and Imagined Theta Activity is Correlated</vt:lpstr>
      <vt:lpstr>Relative Position Can Be Recovered From Neural Dynamics</vt:lpstr>
      <vt:lpstr>Relative Position Can Be Recovered From Neural Dynamics</vt:lpstr>
      <vt:lpstr>Supplementary Figures</vt:lpstr>
      <vt:lpstr>Supplementary Figures</vt:lpstr>
      <vt:lpstr>Findings</vt:lpstr>
      <vt:lpstr>Findings</vt:lpstr>
      <vt:lpstr>Findings</vt:lpstr>
      <vt:lpstr>Discussion</vt:lpstr>
      <vt:lpstr>Possible Futures</vt:lpstr>
      <vt:lpstr>Sharp Wave Ripples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Nate Gonzales-Hess</dc:creator>
  <cp:lastModifiedBy>Nate Gonzales-Hess</cp:lastModifiedBy>
  <cp:revision>40</cp:revision>
  <dcterms:created xsi:type="dcterms:W3CDTF">2026-01-23T06:43:59Z</dcterms:created>
  <dcterms:modified xsi:type="dcterms:W3CDTF">2026-01-28T09:59:06Z</dcterms:modified>
</cp:coreProperties>
</file>